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20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4630400" cy="8229600"/>
  <p:notesSz cx="8229600" cy="14630400"/>
  <p:embeddedFontLst>
    <p:embeddedFont>
      <p:font typeface="Merriweather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VMkJxp9wz8+rTfkzXTCqkqEcU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Google Shape;724;p1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3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6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7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8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8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8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9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9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9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9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5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2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4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5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5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5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6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6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5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57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57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5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58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5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59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9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9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5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0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0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0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60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60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6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1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6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6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63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6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5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66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66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67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67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6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68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68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6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9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7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70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70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70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7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1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71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71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71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71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7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2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7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7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7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74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7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77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77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7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78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7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7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79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79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7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80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8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81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81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8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2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82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82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83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8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8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8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8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85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8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8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7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8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8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88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88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8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8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89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89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8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9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90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90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9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9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91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9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9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92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92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92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9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9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93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93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93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93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93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9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94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9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9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9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96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9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9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8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9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9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9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99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99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9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0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100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100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10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0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101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01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10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0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102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10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0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103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103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103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10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0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104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104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104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104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104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10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05"/>
          <p:cNvSpPr txBox="1">
            <a:spLocks noGrp="1"/>
          </p:cNvSpPr>
          <p:nvPr>
            <p:ph type="subTitle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10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0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0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7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07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8" name="Google Shape;498;p107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p10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0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9"/>
          <p:cNvSpPr txBox="1">
            <a:spLocks noGrp="1"/>
          </p:cNvSpPr>
          <p:nvPr>
            <p:ph type="subTitle" idx="1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10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1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110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p110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11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1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11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111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111"/>
          <p:cNvSpPr txBox="1">
            <a:spLocks noGrp="1"/>
          </p:cNvSpPr>
          <p:nvPr>
            <p:ph type="body" idx="3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11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1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112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2" name="Google Shape;522;p112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11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3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13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113"/>
          <p:cNvSpPr txBox="1">
            <a:spLocks noGrp="1"/>
          </p:cNvSpPr>
          <p:nvPr>
            <p:ph type="body" idx="2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11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1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114"/>
          <p:cNvSpPr txBox="1">
            <a:spLocks noGrp="1"/>
          </p:cNvSpPr>
          <p:nvPr>
            <p:ph type="body" idx="2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114"/>
          <p:cNvSpPr txBox="1">
            <a:spLocks noGrp="1"/>
          </p:cNvSpPr>
          <p:nvPr>
            <p:ph type="body" idx="3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114"/>
          <p:cNvSpPr txBox="1">
            <a:spLocks noGrp="1"/>
          </p:cNvSpPr>
          <p:nvPr>
            <p:ph type="body" idx="4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11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15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15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15"/>
          <p:cNvSpPr txBox="1">
            <a:spLocks noGrp="1"/>
          </p:cNvSpPr>
          <p:nvPr>
            <p:ph type="body" idx="2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115"/>
          <p:cNvSpPr txBox="1">
            <a:spLocks noGrp="1"/>
          </p:cNvSpPr>
          <p:nvPr>
            <p:ph type="body" idx="3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15"/>
          <p:cNvSpPr txBox="1">
            <a:spLocks noGrp="1"/>
          </p:cNvSpPr>
          <p:nvPr>
            <p:ph type="body" idx="4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115"/>
          <p:cNvSpPr txBox="1">
            <a:spLocks noGrp="1"/>
          </p:cNvSpPr>
          <p:nvPr>
            <p:ph type="body" idx="5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15"/>
          <p:cNvSpPr txBox="1">
            <a:spLocks noGrp="1"/>
          </p:cNvSpPr>
          <p:nvPr>
            <p:ph type="body" idx="6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11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2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4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lt1"/>
                </a:solidFill>
              </a:defRPr>
            </a:lvl1pPr>
            <a:lvl2pPr lvl="1" algn="r">
              <a:buNone/>
              <a:defRPr sz="1900">
                <a:solidFill>
                  <a:schemeClr val="lt1"/>
                </a:solidFill>
              </a:defRPr>
            </a:lvl2pPr>
            <a:lvl3pPr lvl="2" algn="r">
              <a:buNone/>
              <a:defRPr sz="1900">
                <a:solidFill>
                  <a:schemeClr val="lt1"/>
                </a:solidFill>
              </a:defRPr>
            </a:lvl3pPr>
            <a:lvl4pPr lvl="3" algn="r">
              <a:buNone/>
              <a:defRPr sz="1900">
                <a:solidFill>
                  <a:schemeClr val="lt1"/>
                </a:solidFill>
              </a:defRPr>
            </a:lvl4pPr>
            <a:lvl5pPr lvl="4" algn="r">
              <a:buNone/>
              <a:defRPr sz="1900">
                <a:solidFill>
                  <a:schemeClr val="lt1"/>
                </a:solidFill>
              </a:defRPr>
            </a:lvl5pPr>
            <a:lvl6pPr lvl="5" algn="r">
              <a:buNone/>
              <a:defRPr sz="1900">
                <a:solidFill>
                  <a:schemeClr val="lt1"/>
                </a:solidFill>
              </a:defRPr>
            </a:lvl6pPr>
            <a:lvl7pPr lvl="6" algn="r">
              <a:buNone/>
              <a:defRPr sz="1900">
                <a:solidFill>
                  <a:schemeClr val="lt1"/>
                </a:solidFill>
              </a:defRPr>
            </a:lvl7pPr>
            <a:lvl8pPr lvl="7" algn="r">
              <a:buNone/>
              <a:defRPr sz="1900">
                <a:solidFill>
                  <a:schemeClr val="lt1"/>
                </a:solidFill>
              </a:defRPr>
            </a:lvl8pPr>
            <a:lvl9pPr lvl="8" algn="r">
              <a:buNone/>
              <a:defRPr sz="19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6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18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20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22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24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6" name="Google Shape;416;p24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2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26" descr="preencoded.png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3" name="Google Shape;483;p26"/>
          <p:cNvSpPr txBox="1">
            <a:spLocks noGrp="1"/>
          </p:cNvSpPr>
          <p:nvPr>
            <p:ph type="body" idx="1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2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"/>
          <p:cNvSpPr/>
          <p:nvPr/>
        </p:nvSpPr>
        <p:spPr>
          <a:xfrm>
            <a:off x="863640" y="1619280"/>
            <a:ext cx="7416000" cy="154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Моделирование голограммы</a:t>
            </a:r>
            <a:endParaRPr sz="4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"/>
          <p:cNvSpPr/>
          <p:nvPr/>
        </p:nvSpPr>
        <p:spPr>
          <a:xfrm>
            <a:off x="863640" y="3531960"/>
            <a:ext cx="7416000" cy="139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Данная работа представляет комплексное исследование голографии, сочетающее экспериментальную часть и программное моделирование.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"/>
          <p:cNvSpPr/>
          <p:nvPr/>
        </p:nvSpPr>
        <p:spPr>
          <a:xfrm>
            <a:off x="863640" y="6197040"/>
            <a:ext cx="394560" cy="394560"/>
          </a:xfrm>
          <a:prstGeom prst="roundRect">
            <a:avLst>
              <a:gd name="adj" fmla="val 23151155"/>
            </a:avLst>
          </a:prstGeom>
          <a:noFill/>
          <a:ln w="9525" cap="flat" cmpd="sng">
            <a:solidFill>
              <a:srgbClr val="4D4D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"/>
          <p:cNvSpPr/>
          <p:nvPr/>
        </p:nvSpPr>
        <p:spPr>
          <a:xfrm>
            <a:off x="1382040" y="6178320"/>
            <a:ext cx="3614400" cy="86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Арина Лузгина, группа Б02-305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"/>
          <p:cNvSpPr/>
          <p:nvPr/>
        </p:nvSpPr>
        <p:spPr>
          <a:xfrm>
            <a:off x="10523520" y="7291800"/>
            <a:ext cx="2999520" cy="8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“The Brain of Alice Cooper” (Сальвадор Дали, 1973 г.)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1"/>
          <p:cNvPicPr preferRelativeResize="0"/>
          <p:nvPr/>
        </p:nvPicPr>
        <p:blipFill rotWithShape="1">
          <a:blip r:embed="rId4">
            <a:alphaModFix/>
          </a:blip>
          <a:srcRect b="7172"/>
          <a:stretch/>
        </p:blipFill>
        <p:spPr>
          <a:xfrm>
            <a:off x="9144000" y="0"/>
            <a:ext cx="5486040" cy="73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2360" y="1353960"/>
            <a:ext cx="2805480" cy="291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440" y="4480200"/>
            <a:ext cx="2805480" cy="289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0840" y="1353960"/>
            <a:ext cx="2700000" cy="29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2840" y="1363320"/>
            <a:ext cx="2717640" cy="29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00320" y="4480200"/>
            <a:ext cx="2733840" cy="295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80000" y="4480200"/>
            <a:ext cx="2919600" cy="294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040" y="5307840"/>
            <a:ext cx="3356640" cy="192384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"/>
          <p:cNvSpPr/>
          <p:nvPr/>
        </p:nvSpPr>
        <p:spPr>
          <a:xfrm>
            <a:off x="696240" y="7431120"/>
            <a:ext cx="29995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Геометрия объекта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"/>
          <p:cNvSpPr/>
          <p:nvPr/>
        </p:nvSpPr>
        <p:spPr>
          <a:xfrm>
            <a:off x="1028160" y="2538360"/>
            <a:ext cx="616896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"/>
          <p:cNvSpPr/>
          <p:nvPr/>
        </p:nvSpPr>
        <p:spPr>
          <a:xfrm>
            <a:off x="1024560" y="2538360"/>
            <a:ext cx="261648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(Точечный источник)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0"/>
          <p:cNvSpPr/>
          <p:nvPr/>
        </p:nvSpPr>
        <p:spPr>
          <a:xfrm>
            <a:off x="4699440" y="7424640"/>
            <a:ext cx="2733840" cy="73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Интерференционная картина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"/>
          <p:cNvSpPr/>
          <p:nvPr/>
        </p:nvSpPr>
        <p:spPr>
          <a:xfrm>
            <a:off x="9425160" y="7424640"/>
            <a:ext cx="2999520" cy="73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Восстановленное изображение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0"/>
          <p:cNvSpPr/>
          <p:nvPr/>
        </p:nvSpPr>
        <p:spPr>
          <a:xfrm>
            <a:off x="296280" y="444600"/>
            <a:ext cx="12438360" cy="69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350"/>
              <a:buFont typeface="Merriweather"/>
              <a:buNone/>
            </a:pPr>
            <a:r>
              <a:rPr lang="en-US" sz="43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Результаты симмуляции голограммы</a:t>
            </a:r>
            <a:endParaRPr sz="4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"/>
          <p:cNvSpPr/>
          <p:nvPr/>
        </p:nvSpPr>
        <p:spPr>
          <a:xfrm>
            <a:off x="863640" y="741240"/>
            <a:ext cx="462780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600"/>
              <a:buFont typeface="Merriweather"/>
              <a:buNone/>
            </a:pPr>
            <a:r>
              <a:rPr lang="en-US" sz="36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Итоги и выводы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1"/>
          <p:cNvSpPr/>
          <p:nvPr/>
        </p:nvSpPr>
        <p:spPr>
          <a:xfrm>
            <a:off x="863640" y="1689840"/>
            <a:ext cx="356904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1"/>
          <p:cNvSpPr/>
          <p:nvPr/>
        </p:nvSpPr>
        <p:spPr>
          <a:xfrm>
            <a:off x="1490040" y="2242800"/>
            <a:ext cx="2356920" cy="28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Запись голограммы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"/>
          <p:cNvSpPr/>
          <p:nvPr/>
        </p:nvSpPr>
        <p:spPr>
          <a:xfrm>
            <a:off x="863640" y="2932200"/>
            <a:ext cx="3569040" cy="88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Успешно записана голограмма объёмного источника, хотя и с ограничениями.</a:t>
            </a:r>
            <a:endParaRPr sz="1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1"/>
          <p:cNvSpPr/>
          <p:nvPr/>
        </p:nvSpPr>
        <p:spPr>
          <a:xfrm>
            <a:off x="4710960" y="1689840"/>
            <a:ext cx="356904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1"/>
          <p:cNvSpPr/>
          <p:nvPr/>
        </p:nvSpPr>
        <p:spPr>
          <a:xfrm>
            <a:off x="4717440" y="2300400"/>
            <a:ext cx="3562560" cy="28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Выявленные причины неудач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1"/>
          <p:cNvSpPr/>
          <p:nvPr/>
        </p:nvSpPr>
        <p:spPr>
          <a:xfrm>
            <a:off x="4710960" y="2932200"/>
            <a:ext cx="356904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Определён ряд факторов, влияющих на качество записи: качество пластинок, характеристики лазера, вибрации и реактивы.</a:t>
            </a:r>
            <a:endParaRPr sz="1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1"/>
          <p:cNvSpPr/>
          <p:nvPr/>
        </p:nvSpPr>
        <p:spPr>
          <a:xfrm>
            <a:off x="2787120" y="4764960"/>
            <a:ext cx="356904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1"/>
          <p:cNvSpPr/>
          <p:nvPr/>
        </p:nvSpPr>
        <p:spPr>
          <a:xfrm>
            <a:off x="3299220" y="5402340"/>
            <a:ext cx="2544840" cy="28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Программная модель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1"/>
          <p:cNvSpPr/>
          <p:nvPr/>
        </p:nvSpPr>
        <p:spPr>
          <a:xfrm>
            <a:off x="2787120" y="6007320"/>
            <a:ext cx="3569040" cy="148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Merriweather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Реализована программная модель записи и восстановления голограммы, демонстрирующая интерференционные паттерны и параллакс для точечных источников.</a:t>
            </a:r>
            <a:endParaRPr sz="1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11"/>
          <p:cNvPicPr preferRelativeResize="0"/>
          <p:nvPr/>
        </p:nvPicPr>
        <p:blipFill rotWithShape="1">
          <a:blip r:embed="rId3">
            <a:alphaModFix/>
          </a:blip>
          <a:srcRect t="26108"/>
          <a:stretch/>
        </p:blipFill>
        <p:spPr>
          <a:xfrm>
            <a:off x="9144000" y="0"/>
            <a:ext cx="5486040" cy="546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1"/>
          <p:cNvPicPr preferRelativeResize="0"/>
          <p:nvPr/>
        </p:nvPicPr>
        <p:blipFill rotWithShape="1">
          <a:blip r:embed="rId4">
            <a:alphaModFix/>
          </a:blip>
          <a:srcRect l="769" t="11947" r="-769" b="14722"/>
          <a:stretch/>
        </p:blipFill>
        <p:spPr>
          <a:xfrm>
            <a:off x="9144000" y="5469840"/>
            <a:ext cx="5539680" cy="27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"/>
          <p:cNvSpPr/>
          <p:nvPr/>
        </p:nvSpPr>
        <p:spPr>
          <a:xfrm>
            <a:off x="311760" y="466920"/>
            <a:ext cx="3972960" cy="116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План доклада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311760" y="2669760"/>
            <a:ext cx="564876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Введение;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Необходимая теория;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Оборудование;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Создание голограммы;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Описание эксперимента;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Моделирование голограммы;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Результаты;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3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Выводы.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240" y="965160"/>
            <a:ext cx="8473320" cy="62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"/>
          <p:cNvSpPr/>
          <p:nvPr/>
        </p:nvSpPr>
        <p:spPr>
          <a:xfrm rot="1719600">
            <a:off x="7145640" y="2322856"/>
            <a:ext cx="890280" cy="4711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недели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"/>
          <p:cNvSpPr/>
          <p:nvPr/>
        </p:nvSpPr>
        <p:spPr>
          <a:xfrm>
            <a:off x="6897240" y="4601520"/>
            <a:ext cx="13870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 месяца)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"/>
          <p:cNvSpPr/>
          <p:nvPr/>
        </p:nvSpPr>
        <p:spPr>
          <a:xfrm>
            <a:off x="12373920" y="760536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"/>
          <p:cNvSpPr/>
          <p:nvPr/>
        </p:nvSpPr>
        <p:spPr>
          <a:xfrm>
            <a:off x="815040" y="640080"/>
            <a:ext cx="712152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Что такое голограмма?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"/>
          <p:cNvSpPr/>
          <p:nvPr/>
        </p:nvSpPr>
        <p:spPr>
          <a:xfrm>
            <a:off x="1418760" y="6080040"/>
            <a:ext cx="4062960" cy="11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ЭТО </a:t>
            </a:r>
            <a:r>
              <a:rPr lang="en-US" sz="2400" b="1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lang="en-US" sz="12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ГОЛОГРАММА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(это “призрак Пеппера”)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"/>
          <p:cNvSpPr/>
          <p:nvPr/>
        </p:nvSpPr>
        <p:spPr>
          <a:xfrm>
            <a:off x="9372600" y="6650280"/>
            <a:ext cx="37728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>
            <a:off x="8364960" y="6468840"/>
            <a:ext cx="4062960" cy="9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ЭТО ГОЛОГРАММА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(голограмма из коллекции Джонатан Росс)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520" y="2468880"/>
            <a:ext cx="3471840" cy="372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638" y="2205360"/>
            <a:ext cx="2905920" cy="3874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9" name="Google Shape;58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149" y="892450"/>
            <a:ext cx="6639439" cy="64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"/>
          <p:cNvSpPr/>
          <p:nvPr/>
        </p:nvSpPr>
        <p:spPr>
          <a:xfrm>
            <a:off x="311760" y="160200"/>
            <a:ext cx="7993440" cy="92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Основные принципы голографии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60" y="1630800"/>
            <a:ext cx="4500360" cy="271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560" y="5105520"/>
            <a:ext cx="4500360" cy="29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"/>
          <p:cNvSpPr/>
          <p:nvPr/>
        </p:nvSpPr>
        <p:spPr>
          <a:xfrm>
            <a:off x="682560" y="4115520"/>
            <a:ext cx="353520" cy="2296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"/>
          <p:cNvSpPr/>
          <p:nvPr/>
        </p:nvSpPr>
        <p:spPr>
          <a:xfrm>
            <a:off x="1308600" y="1019880"/>
            <a:ext cx="36115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Запись голограммы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"/>
          <p:cNvSpPr/>
          <p:nvPr/>
        </p:nvSpPr>
        <p:spPr>
          <a:xfrm>
            <a:off x="537840" y="4458240"/>
            <a:ext cx="515268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Восстановление голограммы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80" y="1630800"/>
            <a:ext cx="8139240" cy="46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"/>
          <p:cNvSpPr/>
          <p:nvPr/>
        </p:nvSpPr>
        <p:spPr>
          <a:xfrm>
            <a:off x="5577840" y="2338560"/>
            <a:ext cx="46022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Для точечного источника: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80" y="3086640"/>
            <a:ext cx="423936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18120" y="3192480"/>
            <a:ext cx="2480400" cy="5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"/>
          <p:cNvSpPr/>
          <p:nvPr/>
        </p:nvSpPr>
        <p:spPr>
          <a:xfrm>
            <a:off x="10293840" y="3409200"/>
            <a:ext cx="850680" cy="22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"/>
          <p:cNvSpPr/>
          <p:nvPr/>
        </p:nvSpPr>
        <p:spPr>
          <a:xfrm>
            <a:off x="5759280" y="4458240"/>
            <a:ext cx="553680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Восстановление голограммы: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"/>
          <p:cNvSpPr/>
          <p:nvPr/>
        </p:nvSpPr>
        <p:spPr>
          <a:xfrm>
            <a:off x="5502600" y="6833880"/>
            <a:ext cx="6050520" cy="6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Расходящаяся волна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образует мнимое изображение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"/>
          <p:cNvSpPr/>
          <p:nvPr/>
        </p:nvSpPr>
        <p:spPr>
          <a:xfrm>
            <a:off x="9652320" y="5940000"/>
            <a:ext cx="353520" cy="942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"/>
          <p:cNvSpPr/>
          <p:nvPr/>
        </p:nvSpPr>
        <p:spPr>
          <a:xfrm>
            <a:off x="10180440" y="6484320"/>
            <a:ext cx="3843720" cy="6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Сходящаяся волна образует действительное изображение.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77840" y="5225760"/>
            <a:ext cx="7133040" cy="7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"/>
          <p:cNvSpPr/>
          <p:nvPr/>
        </p:nvSpPr>
        <p:spPr>
          <a:xfrm>
            <a:off x="11872440" y="5973840"/>
            <a:ext cx="353520" cy="637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"/>
          <p:cNvSpPr/>
          <p:nvPr/>
        </p:nvSpPr>
        <p:spPr>
          <a:xfrm>
            <a:off x="785880" y="159840"/>
            <a:ext cx="123390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Оборудование для создания голограммы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6"/>
          <p:cNvPicPr preferRelativeResize="0"/>
          <p:nvPr/>
        </p:nvPicPr>
        <p:blipFill rotWithShape="1">
          <a:blip r:embed="rId3">
            <a:alphaModFix/>
          </a:blip>
          <a:srcRect l="9669" t="23061" r="15075" b="33392"/>
          <a:stretch/>
        </p:blipFill>
        <p:spPr>
          <a:xfrm>
            <a:off x="4978080" y="1164960"/>
            <a:ext cx="3152520" cy="360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"/>
          <p:cNvPicPr preferRelativeResize="0"/>
          <p:nvPr/>
        </p:nvPicPr>
        <p:blipFill rotWithShape="1">
          <a:blip r:embed="rId4">
            <a:alphaModFix/>
          </a:blip>
          <a:srcRect l="13113" t="5689" r="15873" b="18365"/>
          <a:stretch/>
        </p:blipFill>
        <p:spPr>
          <a:xfrm>
            <a:off x="8319240" y="1101600"/>
            <a:ext cx="5022720" cy="44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560" y="4253760"/>
            <a:ext cx="1922760" cy="278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67040" y="4273560"/>
            <a:ext cx="1922760" cy="27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3560" y="1101600"/>
            <a:ext cx="3851280" cy="31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"/>
          <p:cNvSpPr/>
          <p:nvPr/>
        </p:nvSpPr>
        <p:spPr>
          <a:xfrm>
            <a:off x="4908240" y="4872960"/>
            <a:ext cx="3292560" cy="73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Голографическая пластинка ПФГ-03М (5000 шт./мм)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"/>
          <p:cNvSpPr/>
          <p:nvPr/>
        </p:nvSpPr>
        <p:spPr>
          <a:xfrm>
            <a:off x="8553600" y="5517000"/>
            <a:ext cx="50227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Установка для записи голограммы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"/>
          <p:cNvSpPr/>
          <p:nvPr/>
        </p:nvSpPr>
        <p:spPr>
          <a:xfrm>
            <a:off x="785880" y="7057440"/>
            <a:ext cx="21391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Проявитель OD1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"/>
          <p:cNvSpPr/>
          <p:nvPr/>
        </p:nvSpPr>
        <p:spPr>
          <a:xfrm>
            <a:off x="2848320" y="7057440"/>
            <a:ext cx="741240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Тиосульфатный фотографический закрепитель (фиксаж)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"/>
          <p:cNvSpPr/>
          <p:nvPr/>
        </p:nvSpPr>
        <p:spPr>
          <a:xfrm>
            <a:off x="649800" y="537480"/>
            <a:ext cx="7455240" cy="12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000"/>
              <a:buFont typeface="Merriweather"/>
              <a:buNone/>
            </a:pPr>
            <a:r>
              <a:rPr lang="en-US" sz="40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Экспериментальная методика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"/>
          <p:cNvSpPr/>
          <p:nvPr/>
        </p:nvSpPr>
        <p:spPr>
          <a:xfrm>
            <a:off x="880560" y="2126520"/>
            <a:ext cx="22320" cy="498564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7"/>
          <p:cNvSpPr/>
          <p:nvPr/>
        </p:nvSpPr>
        <p:spPr>
          <a:xfrm>
            <a:off x="1088280" y="234576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7"/>
          <p:cNvSpPr/>
          <p:nvPr/>
        </p:nvSpPr>
        <p:spPr>
          <a:xfrm>
            <a:off x="649800" y="212652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840" y="2165040"/>
            <a:ext cx="307080" cy="3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"/>
          <p:cNvSpPr/>
          <p:nvPr/>
        </p:nvSpPr>
        <p:spPr>
          <a:xfrm>
            <a:off x="1905840" y="2197080"/>
            <a:ext cx="296892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Подготовка реактивов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"/>
          <p:cNvSpPr/>
          <p:nvPr/>
        </p:nvSpPr>
        <p:spPr>
          <a:xfrm>
            <a:off x="1088280" y="392580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7"/>
          <p:cNvSpPr/>
          <p:nvPr/>
        </p:nvSpPr>
        <p:spPr>
          <a:xfrm>
            <a:off x="649800" y="370656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0" y="3745080"/>
            <a:ext cx="307080" cy="3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"/>
          <p:cNvSpPr/>
          <p:nvPr/>
        </p:nvSpPr>
        <p:spPr>
          <a:xfrm>
            <a:off x="1905840" y="3777120"/>
            <a:ext cx="2966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Подготовка установки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"/>
          <p:cNvSpPr/>
          <p:nvPr/>
        </p:nvSpPr>
        <p:spPr>
          <a:xfrm>
            <a:off x="1088280" y="5833800"/>
            <a:ext cx="614520" cy="22320"/>
          </a:xfrm>
          <a:prstGeom prst="roundRect">
            <a:avLst>
              <a:gd name="adj" fmla="val 376751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7"/>
          <p:cNvSpPr/>
          <p:nvPr/>
        </p:nvSpPr>
        <p:spPr>
          <a:xfrm>
            <a:off x="649800" y="5614560"/>
            <a:ext cx="461160" cy="46116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40" y="5653080"/>
            <a:ext cx="307080" cy="3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"/>
          <p:cNvSpPr/>
          <p:nvPr/>
        </p:nvSpPr>
        <p:spPr>
          <a:xfrm>
            <a:off x="1905840" y="5685120"/>
            <a:ext cx="261072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Запись голограммы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3840" y="954360"/>
            <a:ext cx="7579440" cy="56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"/>
          <p:cNvSpPr/>
          <p:nvPr/>
        </p:nvSpPr>
        <p:spPr>
          <a:xfrm>
            <a:off x="7166880" y="302040"/>
            <a:ext cx="7416000" cy="12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850"/>
              <a:buFont typeface="Merriweather"/>
              <a:buNone/>
            </a:pPr>
            <a:r>
              <a:rPr lang="en-US" sz="3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Результаты экспериментов с записью.</a:t>
            </a:r>
            <a:endParaRPr sz="3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7166880" y="1832400"/>
            <a:ext cx="3609360" cy="304092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8"/>
          <p:cNvSpPr/>
          <p:nvPr/>
        </p:nvSpPr>
        <p:spPr>
          <a:xfrm>
            <a:off x="7372080" y="2037240"/>
            <a:ext cx="3199320" cy="61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Оптимальное расположение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"/>
          <p:cNvSpPr/>
          <p:nvPr/>
        </p:nvSpPr>
        <p:spPr>
          <a:xfrm>
            <a:off x="7372080" y="2772720"/>
            <a:ext cx="319932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50"/>
              <a:buFont typeface="Merriweather"/>
              <a:buNone/>
            </a:pPr>
            <a:r>
              <a:rPr lang="en-US" sz="15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Удалось записать голограмму только первым способом: пластинка над объектом, эмульсией к нему.</a:t>
            </a:r>
            <a:endParaRPr sz="15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"/>
          <p:cNvSpPr/>
          <p:nvPr/>
        </p:nvSpPr>
        <p:spPr>
          <a:xfrm>
            <a:off x="10973880" y="1832400"/>
            <a:ext cx="3609360" cy="3040920"/>
          </a:xfrm>
          <a:prstGeom prst="roundRect">
            <a:avLst>
              <a:gd name="adj" fmla="val 2727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8"/>
          <p:cNvSpPr/>
          <p:nvPr/>
        </p:nvSpPr>
        <p:spPr>
          <a:xfrm>
            <a:off x="11178720" y="2037240"/>
            <a:ext cx="3199320" cy="61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Проблемы с экспозицией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8"/>
          <p:cNvSpPr/>
          <p:nvPr/>
        </p:nvSpPr>
        <p:spPr>
          <a:xfrm>
            <a:off x="11178720" y="2671560"/>
            <a:ext cx="3199320" cy="189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50"/>
              <a:buFont typeface="Merriweather"/>
              <a:buNone/>
            </a:pPr>
            <a:r>
              <a:rPr lang="en-US" sz="15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Лазер засвечивал пластину при близком расположении. Увеличение расстояния требовало увеличения времени экспозиции, что приводило к засветке.</a:t>
            </a:r>
            <a:endParaRPr sz="15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8"/>
          <p:cNvSpPr/>
          <p:nvPr/>
        </p:nvSpPr>
        <p:spPr>
          <a:xfrm>
            <a:off x="7166880" y="5070960"/>
            <a:ext cx="7416000" cy="1784520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"/>
          <p:cNvSpPr/>
          <p:nvPr/>
        </p:nvSpPr>
        <p:spPr>
          <a:xfrm>
            <a:off x="7372080" y="5276160"/>
            <a:ext cx="4017960" cy="3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Влияние фона и когерентности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"/>
          <p:cNvSpPr/>
          <p:nvPr/>
        </p:nvSpPr>
        <p:spPr>
          <a:xfrm>
            <a:off x="7372080" y="5703120"/>
            <a:ext cx="7006320" cy="94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50"/>
              <a:buFont typeface="Merriweather"/>
              <a:buNone/>
            </a:pPr>
            <a:r>
              <a:rPr lang="en-US" sz="15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Проверялось влияние заднего фона (белый/чёрный, закрытый) и радиуса когерентности лазера (уменьшение расстояния между объектом и пластиной).</a:t>
            </a:r>
            <a:endParaRPr sz="15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5440" y="409320"/>
            <a:ext cx="2533320" cy="22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9320"/>
            <a:ext cx="3835080" cy="22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38800"/>
            <a:ext cx="3315960" cy="26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"/>
          <p:cNvPicPr preferRelativeResize="0"/>
          <p:nvPr/>
        </p:nvPicPr>
        <p:blipFill rotWithShape="1">
          <a:blip r:embed="rId6">
            <a:alphaModFix/>
          </a:blip>
          <a:srcRect t="7069" r="4904" b="7710"/>
          <a:stretch/>
        </p:blipFill>
        <p:spPr>
          <a:xfrm>
            <a:off x="0" y="5276160"/>
            <a:ext cx="2415600" cy="21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"/>
          <p:cNvPicPr preferRelativeResize="0"/>
          <p:nvPr/>
        </p:nvPicPr>
        <p:blipFill rotWithShape="1">
          <a:blip r:embed="rId7">
            <a:alphaModFix/>
          </a:blip>
          <a:srcRect l="-1536" t="2715" r="3611" b="6397"/>
          <a:stretch/>
        </p:blipFill>
        <p:spPr>
          <a:xfrm>
            <a:off x="4313160" y="5276160"/>
            <a:ext cx="2329920" cy="21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"/>
          <p:cNvPicPr preferRelativeResize="0"/>
          <p:nvPr/>
        </p:nvPicPr>
        <p:blipFill rotWithShape="1">
          <a:blip r:embed="rId8">
            <a:alphaModFix/>
          </a:blip>
          <a:srcRect l="3619" r="4035"/>
          <a:stretch/>
        </p:blipFill>
        <p:spPr>
          <a:xfrm>
            <a:off x="2375280" y="5276160"/>
            <a:ext cx="2012400" cy="21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" name="Google Shape;676;p8"/>
          <p:cNvPicPr preferRelativeResize="0"/>
          <p:nvPr/>
        </p:nvPicPr>
        <p:blipFill rotWithShape="1">
          <a:blip r:embed="rId9">
            <a:alphaModFix/>
          </a:blip>
          <a:srcRect t="17535"/>
          <a:stretch/>
        </p:blipFill>
        <p:spPr>
          <a:xfrm>
            <a:off x="3314866" y="2658873"/>
            <a:ext cx="3053894" cy="26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"/>
          <p:cNvSpPr/>
          <p:nvPr/>
        </p:nvSpPr>
        <p:spPr>
          <a:xfrm>
            <a:off x="863640" y="513180"/>
            <a:ext cx="9653400" cy="69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350"/>
              <a:buFont typeface="Merriweather"/>
              <a:buNone/>
            </a:pPr>
            <a:r>
              <a:rPr lang="en-US" sz="43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Описание реализации симуляции</a:t>
            </a:r>
            <a:endParaRPr sz="4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"/>
          <p:cNvSpPr/>
          <p:nvPr/>
        </p:nvSpPr>
        <p:spPr>
          <a:xfrm>
            <a:off x="1836000" y="2264040"/>
            <a:ext cx="3113640" cy="34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Генерация геометрии</a:t>
            </a:r>
            <a:endParaRPr sz="2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"/>
          <p:cNvSpPr/>
          <p:nvPr/>
        </p:nvSpPr>
        <p:spPr>
          <a:xfrm>
            <a:off x="1836000" y="2923976"/>
            <a:ext cx="31132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Модуль geometry,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Задание формы и сетки объекта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960" y="3312360"/>
            <a:ext cx="331920" cy="4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"/>
          <p:cNvSpPr/>
          <p:nvPr/>
        </p:nvSpPr>
        <p:spPr>
          <a:xfrm>
            <a:off x="9680400" y="2086560"/>
            <a:ext cx="2828880" cy="34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Запись голограммы</a:t>
            </a:r>
            <a:endParaRPr sz="2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"/>
          <p:cNvSpPr/>
          <p:nvPr/>
        </p:nvSpPr>
        <p:spPr>
          <a:xfrm>
            <a:off x="9667665" y="2780190"/>
            <a:ext cx="3439440" cy="15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Модуль hologram_prep,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расчёт интерференционной картины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2760" y="3658320"/>
            <a:ext cx="331920" cy="4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"/>
          <p:cNvSpPr/>
          <p:nvPr/>
        </p:nvSpPr>
        <p:spPr>
          <a:xfrm>
            <a:off x="9680400" y="5032440"/>
            <a:ext cx="4085640" cy="69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Восстановление изображения</a:t>
            </a:r>
            <a:endParaRPr sz="2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"/>
          <p:cNvSpPr/>
          <p:nvPr/>
        </p:nvSpPr>
        <p:spPr>
          <a:xfrm>
            <a:off x="9680400" y="5859720"/>
            <a:ext cx="4085640" cy="14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Модуль calculate_visible_field,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восстанавливает видимое изображение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66800" y="5639760"/>
            <a:ext cx="331920" cy="4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"/>
          <p:cNvSpPr/>
          <p:nvPr/>
        </p:nvSpPr>
        <p:spPr>
          <a:xfrm>
            <a:off x="2172960" y="5205960"/>
            <a:ext cx="2776320" cy="34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Визуализация</a:t>
            </a:r>
            <a:endParaRPr sz="2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"/>
          <p:cNvSpPr/>
          <p:nvPr/>
        </p:nvSpPr>
        <p:spPr>
          <a:xfrm>
            <a:off x="863640" y="5686200"/>
            <a:ext cx="4085640" cy="14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Используется библиотека OpenGL,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отображает рассчитанную картину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83000" y="2651760"/>
            <a:ext cx="4064040" cy="40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85000" y="5294160"/>
            <a:ext cx="331920" cy="4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"/>
          <p:cNvSpPr/>
          <p:nvPr/>
        </p:nvSpPr>
        <p:spPr>
          <a:xfrm>
            <a:off x="12373560" y="7515720"/>
            <a:ext cx="2256480" cy="624240"/>
          </a:xfrm>
          <a:prstGeom prst="rect">
            <a:avLst/>
          </a:prstGeom>
          <a:solidFill>
            <a:srgbClr val="09151A"/>
          </a:solidFill>
          <a:ln w="9525" cap="flat" cmpd="sng">
            <a:solidFill>
              <a:srgbClr val="0915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Произвольный</PresentationFormat>
  <Paragraphs>93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Merriweather</vt:lpstr>
      <vt:lpstr>Arial</vt:lpstr>
      <vt:lpstr>Times New Roman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PptxGenJS</dc:creator>
  <cp:lastModifiedBy>Arina</cp:lastModifiedBy>
  <cp:revision>1</cp:revision>
  <dcterms:created xsi:type="dcterms:W3CDTF">2025-06-01T10:30:24Z</dcterms:created>
  <dcterms:modified xsi:type="dcterms:W3CDTF">2025-06-01T13:25:31Z</dcterms:modified>
</cp:coreProperties>
</file>